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76" r:id="rId3"/>
  </p:sldMasterIdLst>
  <p:notesMasterIdLst>
    <p:notesMasterId r:id="rId21"/>
  </p:notesMasterIdLst>
  <p:sldIdLst>
    <p:sldId id="267" r:id="rId4"/>
    <p:sldId id="263" r:id="rId5"/>
    <p:sldId id="256" r:id="rId6"/>
    <p:sldId id="268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</p:sldIdLst>
  <p:sldSz cx="12192000" cy="6858000"/>
  <p:notesSz cx="6858000" cy="9144000"/>
  <p:embeddedFontLst>
    <p:embeddedFont>
      <p:font typeface="Arial Unicode MS" panose="020B0604020202020204" pitchFamily="34" charset="-128"/>
      <p:regular r:id="rId22"/>
    </p:embeddedFont>
    <p:embeddedFont>
      <p:font typeface="Josefin Sans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 Black" panose="020F0A02020204030203" pitchFamily="34" charset="0"/>
      <p:bold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Lilita One" panose="020B0604020202020204" charset="0"/>
      <p:regular r:id="rId36"/>
    </p:embeddedFont>
  </p:embeddedFontLst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660"/>
  </p:normalViewPr>
  <p:slideViewPr>
    <p:cSldViewPr snapToGrid="0">
      <p:cViewPr>
        <p:scale>
          <a:sx n="70" d="100"/>
          <a:sy n="70" d="100"/>
        </p:scale>
        <p:origin x="-720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0D8A5-2462-4FB2-A70C-55EC0825333B}" type="datetimeFigureOut">
              <a:rPr lang="fr-FR" smtClean="0"/>
              <a:t>11/06/2020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E7C02-58E3-4E2D-BBDF-9C1D1DC327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75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66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4" y="1412776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4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87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2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1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1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04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5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801" y="3497695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033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4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81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81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0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5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9"/>
            <a:ext cx="11425269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4"/>
            <a:ext cx="11425269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4" y="1508788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3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378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4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882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8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1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248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7"/>
            <a:ext cx="12192000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730601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4" tIns="60957" rIns="121914" bIns="60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2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6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2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6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4" tIns="60957" rIns="121914" bIns="60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77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2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2" y="3429001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7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53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2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2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07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475087" y="929391"/>
            <a:ext cx="5422980" cy="4658547"/>
            <a:chOff x="5628356" y="470521"/>
            <a:chExt cx="6212113" cy="53364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2" r="24717" b="36496"/>
            <a:stretch/>
          </p:blipFill>
          <p:spPr>
            <a:xfrm>
              <a:off x="6401750" y="470521"/>
              <a:ext cx="4455887" cy="533573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alphaModFix am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8165022" y="2131515"/>
              <a:ext cx="1138782" cy="6212113"/>
            </a:xfrm>
            <a:prstGeom prst="rect">
              <a:avLst/>
            </a:prstGeom>
          </p:spPr>
        </p:pic>
      </p:grp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437122" y="1851660"/>
            <a:ext cx="3310255" cy="373284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82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064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80"/>
            <a:ext cx="11573197" cy="724247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782382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7"/>
            <a:ext cx="12192000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2" y="1508787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959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940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83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8"/>
            <a:ext cx="1003243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3"/>
            <a:ext cx="1003243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47552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960096" y="-9098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3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79"/>
            <a:ext cx="4463819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541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4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7" tIns="60958" rIns="121917" bIns="60958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6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7" tIns="60958" rIns="121917" bIns="60958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7" tIns="60958" rIns="121917" bIns="60958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7" tIns="60958" rIns="121917" bIns="60958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9403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19402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519236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519235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303545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303545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087855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087854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512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3" y="1412776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3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512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1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0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0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6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9814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4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799" y="3497694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246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3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79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79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0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6096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131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994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0173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7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730601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274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429000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2314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53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0546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195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11626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042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7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25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9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9"/>
            <a:ext cx="1003243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4"/>
            <a:ext cx="1003243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4279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960096" y="-9096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3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80"/>
            <a:ext cx="4463819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776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5" y="2499835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4" tIns="60957" rIns="121914" bIns="60957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7" y="2499835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4" tIns="60957" rIns="121914" bIns="60957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5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4" tIns="60957" rIns="121914" bIns="60957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6" y="2499835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4" tIns="60957" rIns="121914" bIns="60957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9403" y="1796821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19403" y="1796821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519236" y="1796821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519237" y="1796821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303545" y="1796821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303546" y="1796821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087855" y="1796821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087855" y="1796821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4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50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1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txStyles>
    <p:titleStyle>
      <a:lvl1pPr algn="ctr" defTabSz="121914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1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299" y="265468"/>
            <a:ext cx="2916663" cy="83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67" y="265469"/>
            <a:ext cx="1021592" cy="103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Google Shape;861;p34"/>
          <p:cNvSpPr txBox="1">
            <a:spLocks/>
          </p:cNvSpPr>
          <p:nvPr/>
        </p:nvSpPr>
        <p:spPr>
          <a:xfrm>
            <a:off x="2207595" y="2022137"/>
            <a:ext cx="7342723" cy="1594520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altLang="ko-KR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Conception et réalisation d’un site web/application mobile “ENGYNO”</a:t>
            </a:r>
            <a:r>
              <a:rPr lang="fr-FR" altLang="ko-KR" sz="2800" dirty="0"/>
              <a:t/>
            </a:r>
            <a:br>
              <a:rPr lang="fr-FR" altLang="ko-KR" sz="2800" dirty="0"/>
            </a:br>
            <a:endParaRPr lang="fr-FR" sz="2800" dirty="0"/>
          </a:p>
        </p:txBody>
      </p:sp>
      <p:sp>
        <p:nvSpPr>
          <p:cNvPr id="6" name="Google Shape;862;p34"/>
          <p:cNvSpPr txBox="1">
            <a:spLocks/>
          </p:cNvSpPr>
          <p:nvPr/>
        </p:nvSpPr>
        <p:spPr>
          <a:xfrm>
            <a:off x="452367" y="4036127"/>
            <a:ext cx="2771880" cy="83893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900" b="1" dirty="0"/>
              <a:t>Réalisé par:</a:t>
            </a:r>
            <a:endParaRPr lang="fr-FR" sz="1900" dirty="0"/>
          </a:p>
          <a:p>
            <a:pPr marL="0" indent="0">
              <a:buNone/>
            </a:pPr>
            <a:r>
              <a:rPr lang="fr-FR" sz="1900" b="1" i="1" dirty="0"/>
              <a:t> </a:t>
            </a:r>
            <a:r>
              <a:rPr lang="fr-FR" sz="1900" dirty="0"/>
              <a:t>RHEZZOUNE </a:t>
            </a:r>
            <a:r>
              <a:rPr lang="fr-FR" sz="1900" dirty="0" err="1"/>
              <a:t>Oumaima</a:t>
            </a:r>
            <a:endParaRPr lang="fr-FR" sz="1900" dirty="0"/>
          </a:p>
          <a:p>
            <a:pPr marL="0" indent="0">
              <a:buNone/>
            </a:pPr>
            <a:r>
              <a:rPr lang="fr-FR" sz="1900" dirty="0"/>
              <a:t> NAOUR </a:t>
            </a:r>
            <a:r>
              <a:rPr lang="fr-FR" sz="1900" dirty="0" err="1"/>
              <a:t>Boutaina</a:t>
            </a:r>
            <a:endParaRPr lang="fr-FR" sz="1900" dirty="0"/>
          </a:p>
        </p:txBody>
      </p:sp>
      <p:sp>
        <p:nvSpPr>
          <p:cNvPr id="7" name="Google Shape;862;p34"/>
          <p:cNvSpPr txBox="1">
            <a:spLocks/>
          </p:cNvSpPr>
          <p:nvPr/>
        </p:nvSpPr>
        <p:spPr>
          <a:xfrm>
            <a:off x="4493016" y="4144489"/>
            <a:ext cx="2771880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Encadré par 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:                          </a:t>
            </a:r>
          </a:p>
          <a:p>
            <a:pPr algn="l"/>
            <a:r>
              <a:rPr lang="fr-FR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M. AFARES Younes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Google Shape;862;p34"/>
          <p:cNvSpPr txBox="1">
            <a:spLocks/>
          </p:cNvSpPr>
          <p:nvPr/>
        </p:nvSpPr>
        <p:spPr>
          <a:xfrm>
            <a:off x="8236451" y="4127912"/>
            <a:ext cx="2771880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Membres Jury :</a:t>
            </a:r>
          </a:p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M</a:t>
            </a:r>
            <a:r>
              <a:rPr lang="fr-FR" dirty="0">
                <a:solidFill>
                  <a:schemeClr val="tx1"/>
                </a:solidFill>
              </a:rPr>
              <a:t>.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 MAZOUL </a:t>
            </a:r>
            <a:r>
              <a:rPr lang="fr-FR" dirty="0" err="1">
                <a:solidFill>
                  <a:schemeClr val="tx1"/>
                </a:solidFill>
                <a:latin typeface="+mn-lt"/>
              </a:rPr>
              <a:t>Abdenbi</a:t>
            </a:r>
            <a:endParaRPr lang="fr-FR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fr-FR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M</a:t>
            </a:r>
            <a:r>
              <a:rPr lang="fr-FR" dirty="0">
                <a:solidFill>
                  <a:schemeClr val="tx1"/>
                </a:solidFill>
              </a:rPr>
              <a:t>.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 EL 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MEZOUARY Ali</a:t>
            </a:r>
          </a:p>
        </p:txBody>
      </p:sp>
    </p:spTree>
    <p:extLst>
      <p:ext uri="{BB962C8B-B14F-4D97-AF65-F5344CB8AC3E}">
        <p14:creationId xmlns:p14="http://schemas.microsoft.com/office/powerpoint/2010/main" val="16523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769830"/>
            <a:ext cx="3887104" cy="590929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Conception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2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483893" y="1436535"/>
            <a:ext cx="7383438" cy="445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067452" y="561678"/>
            <a:ext cx="7679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Diagramme de cas d’utilisation de l’application </a:t>
            </a:r>
            <a:r>
              <a:rPr lang="fr-FR" sz="2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mobile</a:t>
            </a:r>
            <a:endParaRPr lang="fr-FR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7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906975" y="1399197"/>
            <a:ext cx="6183652" cy="494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067452" y="561678"/>
            <a:ext cx="6106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Diagramme de cas d’utilisation </a:t>
            </a:r>
            <a:r>
              <a:rPr lang="fr-FR" sz="24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du site web</a:t>
            </a:r>
            <a:endParaRPr lang="fr-FR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721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51881" y="1840339"/>
            <a:ext cx="7843833" cy="386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067452" y="561678"/>
            <a:ext cx="1035572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Diagramme de classe pour les deux cas d’utilisations(application mobile et site web)</a:t>
            </a:r>
          </a:p>
          <a:p>
            <a:endParaRPr lang="fr-FR" sz="20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9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271232"/>
            <a:ext cx="3887104" cy="1089527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Outils</a:t>
            </a: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de </a:t>
            </a: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développement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79" y="629455"/>
            <a:ext cx="1334897" cy="133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9" y="2865486"/>
            <a:ext cx="1255215" cy="125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438" y="2876052"/>
            <a:ext cx="1309829" cy="131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90" y="629455"/>
            <a:ext cx="1167286" cy="11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20" y="2855583"/>
            <a:ext cx="1411426" cy="123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41" y="629455"/>
            <a:ext cx="1158424" cy="115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68" y="5339021"/>
            <a:ext cx="2733103" cy="60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53" y="5339021"/>
            <a:ext cx="2441888" cy="807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17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769830"/>
            <a:ext cx="3887104" cy="590929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Simulation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769830"/>
            <a:ext cx="3887104" cy="590929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Conclusion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5031" y="3197955"/>
            <a:ext cx="3887104" cy="1200329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spc="200" dirty="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BUSINESS PITCH</a:t>
            </a: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 flipH="1">
            <a:off x="4610981" y="1767977"/>
            <a:ext cx="1841155" cy="377987"/>
            <a:chOff x="2057727" y="1482587"/>
            <a:chExt cx="1531733" cy="314462"/>
          </a:xfrm>
        </p:grpSpPr>
        <p:sp>
          <p:nvSpPr>
            <p:cNvPr id="33" name="Rectangle: Top Corners Rounded 32"/>
            <p:cNvSpPr/>
            <p:nvPr/>
          </p:nvSpPr>
          <p:spPr>
            <a:xfrm rot="16200000" flipH="1">
              <a:off x="2666363" y="873951"/>
              <a:ext cx="314462" cy="15317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 flipH="1">
              <a:off x="2123797" y="1545243"/>
              <a:ext cx="189150" cy="189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4610981" y="2400177"/>
            <a:ext cx="1841155" cy="377987"/>
            <a:chOff x="2057727" y="1482587"/>
            <a:chExt cx="1531733" cy="314462"/>
          </a:xfrm>
        </p:grpSpPr>
        <p:sp>
          <p:nvSpPr>
            <p:cNvPr id="29" name="Rectangle: Top Corners Rounded 28"/>
            <p:cNvSpPr/>
            <p:nvPr/>
          </p:nvSpPr>
          <p:spPr>
            <a:xfrm rot="16200000" flipH="1">
              <a:off x="2666363" y="873951"/>
              <a:ext cx="314462" cy="15317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 flipH="1">
              <a:off x="2123797" y="1545243"/>
              <a:ext cx="189150" cy="189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0982" y="2931602"/>
            <a:ext cx="5827348" cy="584775"/>
            <a:chOff x="3139014" y="1935953"/>
            <a:chExt cx="5827348" cy="584776"/>
          </a:xfrm>
        </p:grpSpPr>
        <p:grpSp>
          <p:nvGrpSpPr>
            <p:cNvPr id="23" name="Group 22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25" name="Rectangle: Top Corners Rounded 24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 flipH="1">
              <a:off x="5065829" y="1935953"/>
              <a:ext cx="3900533" cy="584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buClr>
                  <a:srgbClr val="263238"/>
                </a:buClr>
                <a:buSzPts val="2100"/>
                <a:defRPr/>
              </a:pP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Contexte général – Problématique -Etude du besoins</a:t>
              </a:r>
              <a:endParaRPr lang="fr-FR" sz="1600" kern="0" dirty="0">
                <a:solidFill>
                  <a:srgbClr val="E00700"/>
                </a:solidFill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10982" y="3693432"/>
            <a:ext cx="5827348" cy="377987"/>
            <a:chOff x="3139014" y="2036731"/>
            <a:chExt cx="5827348" cy="377986"/>
          </a:xfrm>
        </p:grpSpPr>
        <p:grpSp>
          <p:nvGrpSpPr>
            <p:cNvPr id="19" name="Group 18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21" name="Rectangle: Top Corners Rounded 20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 flipH="1">
              <a:off x="5065829" y="2046752"/>
              <a:ext cx="3900533" cy="363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Conception</a:t>
              </a:r>
              <a:endParaRPr lang="en-US" sz="1600" kern="0" dirty="0">
                <a:solidFill>
                  <a:srgbClr val="E00700"/>
                </a:solidFill>
                <a:latin typeface="Lilita One"/>
                <a:ea typeface="Lilita One"/>
                <a:cs typeface="Lilita One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10981" y="4383340"/>
            <a:ext cx="5700691" cy="377987"/>
            <a:chOff x="3139014" y="2036731"/>
            <a:chExt cx="5700690" cy="377986"/>
          </a:xfrm>
        </p:grpSpPr>
        <p:grpSp>
          <p:nvGrpSpPr>
            <p:cNvPr id="15" name="Group 14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17" name="Rectangle: Top Corners Rounded 16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flipH="1">
              <a:off x="5079475" y="2046753"/>
              <a:ext cx="3760229" cy="363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Outils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alibri"/>
                </a:rPr>
                <a:t> </a:t>
              </a: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de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alibri"/>
                </a:rPr>
                <a:t> </a:t>
              </a: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développement</a:t>
              </a:r>
              <a:endParaRPr lang="en-US" sz="1600" kern="0" dirty="0">
                <a:solidFill>
                  <a:srgbClr val="E00700"/>
                </a:solidFill>
                <a:latin typeface="Lilita One"/>
                <a:ea typeface="Lilita One"/>
                <a:cs typeface="Lilita One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10983" y="5044395"/>
            <a:ext cx="5881940" cy="377987"/>
            <a:chOff x="3139014" y="2036731"/>
            <a:chExt cx="5881940" cy="377986"/>
          </a:xfrm>
        </p:grpSpPr>
        <p:grpSp>
          <p:nvGrpSpPr>
            <p:cNvPr id="11" name="Group 10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13" name="Rectangle: Top Corners Rounded 12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flipH="1">
              <a:off x="5120421" y="2046752"/>
              <a:ext cx="3900533" cy="363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Simulation</a:t>
              </a:r>
              <a:endParaRPr lang="en-US" sz="1600" kern="0" dirty="0">
                <a:solidFill>
                  <a:srgbClr val="E00700"/>
                </a:solidFill>
                <a:latin typeface="Lilita One"/>
                <a:ea typeface="Lilita One"/>
                <a:cs typeface="Lilita One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03743" y="130628"/>
            <a:ext cx="4860247" cy="6458619"/>
            <a:chOff x="3174" y="0"/>
            <a:chExt cx="4860247" cy="685800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7994" flipH="1">
              <a:off x="3831471" y="1154605"/>
              <a:ext cx="794983" cy="5248381"/>
            </a:xfrm>
            <a:prstGeom prst="rect">
              <a:avLst/>
            </a:prstGeom>
          </p:spPr>
        </p:pic>
        <p:sp>
          <p:nvSpPr>
            <p:cNvPr id="37" name="Freeform: Shape 36"/>
            <p:cNvSpPr/>
            <p:nvPr/>
          </p:nvSpPr>
          <p:spPr>
            <a:xfrm>
              <a:off x="3174" y="0"/>
              <a:ext cx="4860247" cy="6858000"/>
            </a:xfrm>
            <a:custGeom>
              <a:avLst/>
              <a:gdLst>
                <a:gd name="connsiteX0" fmla="*/ 0 w 4860247"/>
                <a:gd name="connsiteY0" fmla="*/ 0 h 6858000"/>
                <a:gd name="connsiteX1" fmla="*/ 4860247 w 4860247"/>
                <a:gd name="connsiteY1" fmla="*/ 0 h 6858000"/>
                <a:gd name="connsiteX2" fmla="*/ 2974024 w 4860247"/>
                <a:gd name="connsiteY2" fmla="*/ 6858000 h 6858000"/>
                <a:gd name="connsiteX3" fmla="*/ 0 w 486024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0247" h="6858000">
                  <a:moveTo>
                    <a:pt x="0" y="0"/>
                  </a:moveTo>
                  <a:lnTo>
                    <a:pt x="4860247" y="0"/>
                  </a:lnTo>
                  <a:lnTo>
                    <a:pt x="297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269431" y="3018471"/>
            <a:ext cx="3887104" cy="798294"/>
            <a:chOff x="436396" y="2876301"/>
            <a:chExt cx="3887104" cy="798294"/>
          </a:xfrm>
        </p:grpSpPr>
        <p:sp>
          <p:nvSpPr>
            <p:cNvPr id="39" name="TextBox 38"/>
            <p:cNvSpPr txBox="1"/>
            <p:nvPr/>
          </p:nvSpPr>
          <p:spPr>
            <a:xfrm>
              <a:off x="436396" y="2876301"/>
              <a:ext cx="3887104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4400" spc="200" dirty="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PLAN</a:t>
              </a:r>
              <a:endParaRPr lang="en-US" sz="4400" spc="200" dirty="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556316" y="3674595"/>
              <a:ext cx="59016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Google Shape;1262;p36"/>
          <p:cNvSpPr txBox="1">
            <a:spLocks/>
          </p:cNvSpPr>
          <p:nvPr/>
        </p:nvSpPr>
        <p:spPr>
          <a:xfrm>
            <a:off x="6563989" y="1522442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Clr>
                <a:srgbClr val="263238"/>
              </a:buClr>
            </a:pPr>
            <a:r>
              <a:rPr lang="fr-FR" kern="0" noProof="0" dirty="0" smtClean="0">
                <a:solidFill>
                  <a:srgbClr val="E00700"/>
                </a:solidFill>
              </a:rPr>
              <a:t>Introduction</a:t>
            </a:r>
            <a:endParaRPr lang="fr-FR" kern="0" dirty="0">
              <a:solidFill>
                <a:srgbClr val="E00700"/>
              </a:solidFill>
            </a:endParaRPr>
          </a:p>
        </p:txBody>
      </p:sp>
      <p:sp>
        <p:nvSpPr>
          <p:cNvPr id="45" name="Google Shape;1262;p36"/>
          <p:cNvSpPr txBox="1">
            <a:spLocks/>
          </p:cNvSpPr>
          <p:nvPr/>
        </p:nvSpPr>
        <p:spPr>
          <a:xfrm>
            <a:off x="6563988" y="2178363"/>
            <a:ext cx="3819749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Clr>
                <a:srgbClr val="263238"/>
              </a:buClr>
            </a:pPr>
            <a:r>
              <a:rPr lang="fr-FR" kern="0" dirty="0" smtClean="0">
                <a:solidFill>
                  <a:srgbClr val="E00700"/>
                </a:solidFill>
              </a:rPr>
              <a:t>Présentation de l’organisme d’</a:t>
            </a:r>
            <a:r>
              <a:rPr lang="fr-FR" kern="0" dirty="0" err="1" smtClean="0">
                <a:solidFill>
                  <a:srgbClr val="E00700"/>
                </a:solidFill>
              </a:rPr>
              <a:t>acceuil</a:t>
            </a:r>
            <a:endParaRPr lang="fr-FR" kern="0" dirty="0">
              <a:solidFill>
                <a:srgbClr val="E007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880762" y="5672591"/>
            <a:ext cx="5360907" cy="377987"/>
            <a:chOff x="3252034" y="2036731"/>
            <a:chExt cx="5747530" cy="377986"/>
          </a:xfrm>
        </p:grpSpPr>
        <p:grpSp>
          <p:nvGrpSpPr>
            <p:cNvPr id="47" name="Group 46"/>
            <p:cNvGrpSpPr/>
            <p:nvPr/>
          </p:nvGrpSpPr>
          <p:grpSpPr>
            <a:xfrm flipH="1">
              <a:off x="3252034" y="2036731"/>
              <a:ext cx="1728128" cy="377986"/>
              <a:chOff x="2057730" y="1482587"/>
              <a:chExt cx="1437701" cy="314462"/>
            </a:xfrm>
          </p:grpSpPr>
          <p:sp>
            <p:nvSpPr>
              <p:cNvPr id="49" name="Rectangle: Top Corners Rounded 12"/>
              <p:cNvSpPr/>
              <p:nvPr/>
            </p:nvSpPr>
            <p:spPr>
              <a:xfrm rot="16200000" flipH="1">
                <a:off x="2619350" y="920967"/>
                <a:ext cx="314462" cy="143770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 flipH="1">
              <a:off x="5099031" y="2046752"/>
              <a:ext cx="3900533" cy="363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Conclusion</a:t>
              </a:r>
              <a:endParaRPr lang="en-US" sz="1600" kern="0" dirty="0">
                <a:solidFill>
                  <a:srgbClr val="E00700"/>
                </a:solidFill>
                <a:latin typeface="Lilita One"/>
                <a:ea typeface="Lilita One"/>
                <a:cs typeface="Lilita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26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387686"/>
            <a:ext cx="3887104" cy="590929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5031" y="2884772"/>
            <a:ext cx="3887104" cy="2086723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err="1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Présentation</a:t>
            </a:r>
            <a:r>
              <a:rPr lang="en-US" sz="3600" spc="200" dirty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de </a:t>
            </a:r>
            <a:r>
              <a:rPr lang="en-US" sz="3600" spc="200" dirty="0" err="1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l’organisme</a:t>
            </a:r>
            <a:r>
              <a:rPr lang="en-US" sz="3600" spc="200" dirty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spc="200" dirty="0" err="1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d’acceuil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3600" spc="200" dirty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“FIKRALABS”</a:t>
            </a: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2963704"/>
            <a:ext cx="3887104" cy="1588127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err="1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Contexte</a:t>
            </a:r>
            <a:r>
              <a:rPr lang="en-US" sz="3600" spc="200" dirty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spc="200" dirty="0" err="1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général</a:t>
            </a:r>
            <a:r>
              <a:rPr lang="en-US" sz="3600" spc="200" dirty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- </a:t>
            </a:r>
            <a:r>
              <a:rPr lang="en-US" sz="3600" spc="200" dirty="0" err="1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Problématique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>
            <a:off x="1292137" y="2182821"/>
            <a:ext cx="1241715" cy="1241715"/>
          </a:xfrm>
          <a:prstGeom prst="ellipse">
            <a:avLst/>
          </a:prstGeom>
          <a:solidFill>
            <a:sysClr val="window" lastClr="FFFFFF"/>
          </a:solidFill>
          <a:ln w="63500" cap="flat" cmpd="sng" algn="ctr">
            <a:solidFill>
              <a:srgbClr val="EB494B"/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076448" y="2182821"/>
            <a:ext cx="1241715" cy="1241715"/>
          </a:xfrm>
          <a:prstGeom prst="ellipse">
            <a:avLst/>
          </a:prstGeom>
          <a:solidFill>
            <a:sysClr val="window" lastClr="FFFFFF"/>
          </a:solidFill>
          <a:ln w="63500" cap="flat" cmpd="sng" algn="ctr">
            <a:solidFill>
              <a:srgbClr val="EB494B"/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860757" y="2182821"/>
            <a:ext cx="1241715" cy="1241715"/>
          </a:xfrm>
          <a:prstGeom prst="ellipse">
            <a:avLst/>
          </a:prstGeom>
          <a:solidFill>
            <a:sysClr val="window" lastClr="FFFFFF"/>
          </a:solidFill>
          <a:ln w="63500" cap="flat" cmpd="sng" algn="ctr">
            <a:solidFill>
              <a:srgbClr val="EB494B"/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9645065" y="2182821"/>
            <a:ext cx="1241715" cy="1241715"/>
          </a:xfrm>
          <a:prstGeom prst="ellipse">
            <a:avLst/>
          </a:prstGeom>
          <a:solidFill>
            <a:sysClr val="window" lastClr="FFFFFF"/>
          </a:solidFill>
          <a:ln w="63500" cap="flat" cmpd="sng" algn="ctr">
            <a:solidFill>
              <a:srgbClr val="EB494B"/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8872" y="1519031"/>
            <a:ext cx="2208245" cy="369332"/>
          </a:xfrm>
          <a:prstGeom prst="rect">
            <a:avLst/>
          </a:prstGeom>
          <a:noFill/>
        </p:spPr>
        <p:txBody>
          <a:bodyPr wrap="square" lIns="121912" tIns="60956" rIns="121912" bIns="60956" rtlCol="0" anchor="ctr">
            <a:spAutoFit/>
          </a:bodyPr>
          <a:lstStyle/>
          <a:p>
            <a:pPr algn="ctr" defTabSz="1219110" latinLnBrk="1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Contexte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général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93183" y="1519031"/>
            <a:ext cx="2208245" cy="369332"/>
          </a:xfrm>
          <a:prstGeom prst="rect">
            <a:avLst/>
          </a:prstGeom>
          <a:noFill/>
        </p:spPr>
        <p:txBody>
          <a:bodyPr wrap="square" lIns="121912" tIns="60956" rIns="121912" bIns="60956" rtlCol="0" anchor="ctr">
            <a:spAutoFit/>
          </a:bodyPr>
          <a:lstStyle/>
          <a:p>
            <a:pPr algn="ctr" defTabSz="1219110" latinLnBrk="1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Problématique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77492" y="1519031"/>
            <a:ext cx="2208245" cy="369332"/>
          </a:xfrm>
          <a:prstGeom prst="rect">
            <a:avLst/>
          </a:prstGeom>
          <a:noFill/>
        </p:spPr>
        <p:txBody>
          <a:bodyPr wrap="square" lIns="121912" tIns="60956" rIns="121912" bIns="60956" rtlCol="0" anchor="ctr">
            <a:spAutoFit/>
          </a:bodyPr>
          <a:lstStyle/>
          <a:p>
            <a:pPr algn="ctr" defTabSz="1219110" latinLnBrk="1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Objectifs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61800" y="1519031"/>
            <a:ext cx="2208245" cy="369332"/>
          </a:xfrm>
          <a:prstGeom prst="rect">
            <a:avLst/>
          </a:prstGeom>
          <a:noFill/>
        </p:spPr>
        <p:txBody>
          <a:bodyPr wrap="square" lIns="121912" tIns="60956" rIns="121912" bIns="60956" rtlCol="0" anchor="ctr">
            <a:spAutoFit/>
          </a:bodyPr>
          <a:lstStyle/>
          <a:p>
            <a:pPr algn="ctr" defTabSz="1219110" latinLnBrk="1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Solutions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7" name="Rectangle 28"/>
          <p:cNvSpPr/>
          <p:nvPr/>
        </p:nvSpPr>
        <p:spPr>
          <a:xfrm>
            <a:off x="2505604" y="2563676"/>
            <a:ext cx="1584000" cy="48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B494B"/>
              </a:gs>
              <a:gs pos="100000">
                <a:srgbClr val="EB494B"/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58" name="Rectangle 28"/>
          <p:cNvSpPr/>
          <p:nvPr/>
        </p:nvSpPr>
        <p:spPr>
          <a:xfrm>
            <a:off x="5318161" y="2563676"/>
            <a:ext cx="1584000" cy="48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B494B"/>
              </a:gs>
              <a:gs pos="100000">
                <a:srgbClr val="EB494B"/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59" name="Rectangle 28"/>
          <p:cNvSpPr/>
          <p:nvPr/>
        </p:nvSpPr>
        <p:spPr>
          <a:xfrm>
            <a:off x="8098915" y="2563676"/>
            <a:ext cx="1584000" cy="48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B494B"/>
              </a:gs>
              <a:gs pos="100000">
                <a:srgbClr val="EB494B"/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6" y="2610986"/>
            <a:ext cx="469197" cy="46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54" y="2567902"/>
            <a:ext cx="352564" cy="50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172" y="2563677"/>
            <a:ext cx="508885" cy="50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55" y="2610986"/>
            <a:ext cx="428340" cy="43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918055" y="3693861"/>
            <a:ext cx="2126359" cy="230832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Il s’agit donc d’une application mobile et d’un site web de e-learning d’anglais médical, dont la particularité sera sa focalisation sur la gynécologie-obstétrique.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818141" y="3693862"/>
            <a:ext cx="1818388" cy="132343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L’absence de la maitrise de la langue anglaise pose plusieurs problèmes 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453186" y="3693861"/>
            <a:ext cx="2056855" cy="184665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lvl="0" algn="just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La réalisation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d’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 un site web et une application mobile adaptable pour pouvoir satisfaire les besoins</a:t>
            </a:r>
          </a:p>
          <a:p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9278736" y="3693862"/>
            <a:ext cx="1974376" cy="206210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Pour éviter ces problèmes on propose notre application comme un exemple des systèmes informatique de e-learning </a:t>
            </a:r>
          </a:p>
        </p:txBody>
      </p:sp>
    </p:spTree>
    <p:extLst>
      <p:ext uri="{BB962C8B-B14F-4D97-AF65-F5344CB8AC3E}">
        <p14:creationId xmlns:p14="http://schemas.microsoft.com/office/powerpoint/2010/main" val="222352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462304"/>
            <a:ext cx="3887104" cy="1089527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Etude du </a:t>
            </a:r>
            <a:r>
              <a:rPr lang="en-US" sz="3600" spc="200" dirty="0" err="1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besoins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2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1637" y="1460401"/>
            <a:ext cx="32643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40" latinLnBrk="1"/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Les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besoins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fonctionnels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950920" y="1293556"/>
            <a:ext cx="716488" cy="716488"/>
          </a:xfrm>
          <a:prstGeom prst="ellipse">
            <a:avLst/>
          </a:prstGeom>
          <a:solidFill>
            <a:srgbClr val="3F3F3F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7509" y="4765591"/>
            <a:ext cx="32643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40" latinLnBrk="1"/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Les</a:t>
            </a:r>
            <a:r>
              <a:rPr lang="en-US" sz="1600" b="1" dirty="0"/>
              <a:t> </a:t>
            </a:r>
            <a:r>
              <a:rPr 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besoins</a:t>
            </a: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 non</a:t>
            </a:r>
            <a:r>
              <a:rPr lang="en-US" sz="1600" b="1" dirty="0" smtClean="0"/>
              <a:t> </a:t>
            </a:r>
            <a:r>
              <a:rPr 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fonctionnels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12672" y="4603065"/>
            <a:ext cx="716488" cy="716488"/>
          </a:xfrm>
          <a:prstGeom prst="ellipse">
            <a:avLst/>
          </a:prstGeom>
          <a:solidFill>
            <a:srgbClr val="EB494B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6108" y="678442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lvl="0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Consultation des cours rédigé par des </a:t>
            </a:r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médecins</a:t>
            </a:r>
            <a:endParaRPr lang="fr-F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56108" y="1250187"/>
            <a:ext cx="4793339" cy="615547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lvl="0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Des rubriques audiovisuelles pour bien apprendre la</a:t>
            </a:r>
            <a:r>
              <a:rPr lang="fr-FR" sz="1600" dirty="0"/>
              <a:t>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langue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56108" y="5425562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lvl="0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L’efficacité</a:t>
            </a:r>
            <a:r>
              <a:rPr lang="fr-FR" sz="1600" dirty="0"/>
              <a:t>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technique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56108" y="2134010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defTabSz="1219140" latinLnBrk="1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Gestion de consultation des vidéos et des </a:t>
            </a:r>
            <a:r>
              <a:rPr lang="fr-FR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audios</a:t>
            </a:r>
            <a:r>
              <a:rPr lang="fr-FR" sz="1600" dirty="0" smtClean="0"/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41665" y="676821"/>
            <a:ext cx="295227" cy="295227"/>
          </a:xfrm>
          <a:prstGeom prst="ellipse">
            <a:avLst/>
          </a:prstGeom>
          <a:solidFill>
            <a:srgbClr val="3F3F3F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741665" y="1379412"/>
            <a:ext cx="295227" cy="295227"/>
          </a:xfrm>
          <a:prstGeom prst="ellipse">
            <a:avLst/>
          </a:prstGeom>
          <a:solidFill>
            <a:srgbClr val="3F3F3F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741665" y="5439409"/>
            <a:ext cx="295227" cy="295227"/>
          </a:xfrm>
          <a:prstGeom prst="ellipse">
            <a:avLst/>
          </a:prstGeom>
          <a:solidFill>
            <a:srgbClr val="EB494B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1E53ABAC-A530-4EB4-A562-C96D30C8C46D}"/>
              </a:ext>
            </a:extLst>
          </p:cNvPr>
          <p:cNvSpPr txBox="1">
            <a:spLocks/>
          </p:cNvSpPr>
          <p:nvPr/>
        </p:nvSpPr>
        <p:spPr>
          <a:xfrm>
            <a:off x="2061363" y="1442610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4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01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1E53ABAC-A530-4EB4-A562-C96D30C8C46D}"/>
              </a:ext>
            </a:extLst>
          </p:cNvPr>
          <p:cNvSpPr txBox="1">
            <a:spLocks/>
          </p:cNvSpPr>
          <p:nvPr/>
        </p:nvSpPr>
        <p:spPr>
          <a:xfrm>
            <a:off x="2123115" y="4735836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400" b="1" dirty="0" smtClean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02</a:t>
            </a:r>
            <a:endParaRPr lang="en-US" sz="14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65" y="2154245"/>
            <a:ext cx="2921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044732" y="2859626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lvl="0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Recherche d’un cour et sa</a:t>
            </a:r>
            <a:r>
              <a:rPr lang="fr-FR" sz="1600" dirty="0"/>
              <a:t> </a:t>
            </a:r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consultation</a:t>
            </a:r>
            <a:endParaRPr lang="fr-FR" sz="1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89" y="2879861"/>
            <a:ext cx="2921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53995" y="4061722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defTabSz="1219140" latinLnBrk="1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La sécurité</a:t>
            </a:r>
            <a:r>
              <a:rPr lang="fr-FR" sz="1600" dirty="0"/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39552" y="4075569"/>
            <a:ext cx="295227" cy="295227"/>
          </a:xfrm>
          <a:prstGeom prst="ellipse">
            <a:avLst/>
          </a:prstGeom>
          <a:solidFill>
            <a:srgbClr val="EB494B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64797" y="4742806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defTabSz="1219140" latinLnBrk="1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ergonomie attractive et efficace</a:t>
            </a:r>
            <a:r>
              <a:rPr lang="fr-FR" sz="1600" dirty="0"/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750354" y="4756653"/>
            <a:ext cx="295227" cy="295227"/>
          </a:xfrm>
          <a:prstGeom prst="ellipse">
            <a:avLst/>
          </a:prstGeom>
          <a:solidFill>
            <a:srgbClr val="EB494B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67104" y="6136651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defTabSz="1219140" latinLnBrk="1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La</a:t>
            </a:r>
            <a:r>
              <a:rPr lang="fr-FR" sz="1600" dirty="0"/>
              <a:t>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fiabilité</a:t>
            </a:r>
            <a:r>
              <a:rPr lang="fr-FR" sz="1600" dirty="0"/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52661" y="6150498"/>
            <a:ext cx="295227" cy="295227"/>
          </a:xfrm>
          <a:prstGeom prst="ellipse">
            <a:avLst/>
          </a:prstGeom>
          <a:solidFill>
            <a:srgbClr val="EB494B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801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avy_Red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1C3750"/>
      </a:accent1>
      <a:accent2>
        <a:srgbClr val="E43434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223</Words>
  <Application>Microsoft Office PowerPoint</Application>
  <PresentationFormat>Custom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Unicode MS</vt:lpstr>
      <vt:lpstr>Josefin Sans</vt:lpstr>
      <vt:lpstr>Calibri</vt:lpstr>
      <vt:lpstr>Lato Black</vt:lpstr>
      <vt:lpstr>Calibri Light</vt:lpstr>
      <vt:lpstr>맑은 고딕</vt:lpstr>
      <vt:lpstr>Lilita One</vt:lpstr>
      <vt:lpstr>Office Theme</vt:lpstr>
      <vt:lpstr>Contents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www.rrgraphdesign.com</dc:creator>
  <cp:lastModifiedBy>hp</cp:lastModifiedBy>
  <cp:revision>34</cp:revision>
  <dcterms:created xsi:type="dcterms:W3CDTF">2017-02-17T04:07:10Z</dcterms:created>
  <dcterms:modified xsi:type="dcterms:W3CDTF">2020-06-11T01:24:09Z</dcterms:modified>
</cp:coreProperties>
</file>